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12" autoAdjust="0"/>
  </p:normalViewPr>
  <p:slideViewPr>
    <p:cSldViewPr snapToGrid="0" snapToObjects="1">
      <p:cViewPr>
        <p:scale>
          <a:sx n="125" d="100"/>
          <a:sy n="125" d="100"/>
        </p:scale>
        <p:origin x="18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B32461A-250E-4A29-9E9B-599CA3838FA1}" type="datetime1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10/15/2012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259840" y="1211580"/>
            <a:ext cx="6400800" cy="1295400"/>
          </a:xfrm>
        </p:spPr>
        <p:txBody>
          <a:bodyPr/>
          <a:lstStyle/>
          <a:p>
            <a:r>
              <a:rPr lang="ru-RU" dirty="0" smtClean="0"/>
              <a:t>Презентация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840" y="2506980"/>
            <a:ext cx="6400800" cy="762000"/>
          </a:xfrm>
        </p:spPr>
        <p:txBody>
          <a:bodyPr/>
          <a:lstStyle/>
          <a:p>
            <a:r>
              <a:rPr lang="ru-RU" dirty="0" smtClean="0"/>
              <a:t>Монако</a:t>
            </a:r>
            <a:endParaRPr lang="ru-RU" dirty="0"/>
          </a:p>
        </p:txBody>
      </p:sp>
      <p:pic>
        <p:nvPicPr>
          <p:cNvPr id="4" name="Изображение 3" descr="монако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1" y="3505200"/>
            <a:ext cx="3042919" cy="2273299"/>
          </a:xfrm>
          <a:prstGeom prst="rect">
            <a:avLst/>
          </a:prstGeom>
        </p:spPr>
      </p:pic>
      <p:pic>
        <p:nvPicPr>
          <p:cNvPr id="5" name="Изображение 4" descr="ммм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80" y="3505200"/>
            <a:ext cx="3007360" cy="224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840" y="121158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Разработала учитель английского языка МБОУ «СОШ №5»</a:t>
            </a:r>
          </a:p>
          <a:p>
            <a:pPr algn="ctr"/>
            <a:r>
              <a:rPr lang="ru-RU" dirty="0" err="1" smtClean="0"/>
              <a:t>Галиуллина</a:t>
            </a:r>
            <a:r>
              <a:rPr lang="ru-RU" dirty="0" smtClean="0"/>
              <a:t> </a:t>
            </a:r>
            <a:r>
              <a:rPr lang="ru-RU" dirty="0" err="1" smtClean="0"/>
              <a:t>Гульназира</a:t>
            </a:r>
            <a:r>
              <a:rPr lang="ru-RU" dirty="0" smtClean="0"/>
              <a:t> </a:t>
            </a:r>
            <a:r>
              <a:rPr lang="ru-RU" dirty="0" err="1" smtClean="0"/>
              <a:t>Музагитовна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5861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Формула</a:t>
            </a:r>
            <a:r>
              <a:rPr lang="ru-RU" dirty="0" smtClean="0"/>
              <a:t>-1</a:t>
            </a:r>
            <a:endParaRPr lang="ru-RU" dirty="0"/>
          </a:p>
        </p:txBody>
      </p:sp>
      <p:pic>
        <p:nvPicPr>
          <p:cNvPr id="7" name="Содержимое 6" descr="ффффф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122" r="29122"/>
          <a:stretch>
            <a:fillRect/>
          </a:stretch>
        </p:blipFill>
        <p:spPr>
          <a:xfrm flipH="1">
            <a:off x="5460998" y="2346960"/>
            <a:ext cx="2799081" cy="2728278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838200" y="2346960"/>
            <a:ext cx="4622800" cy="3124200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С 1929 года начались Гран–при Монако. По сию пору проходящий по улицам Монако этап "Формулы–1" остается, наверное, самым опасным и самым ярким проявлением автомобильного безумия. Гонка была и остается одним из главных развлечений, которые приносят заодно и крупные прибыли. А все началось с дорог. В начале века динамичный принц Альберт прослышал про иноземный обычай поливать пыльные дороги гудроном. И полил.</a:t>
            </a:r>
          </a:p>
          <a:p>
            <a:endParaRPr lang="ru-RU" dirty="0"/>
          </a:p>
          <a:p>
            <a:r>
              <a:rPr lang="ru-RU" dirty="0"/>
              <a:t>С тех пор дороги стали постоянной заботой властей, и автомобилисты признали их высочайшее качество, которое сохраняется по сию пору: трассу "Формулы–1", которая проходит прямо по улицам города, не приходится специально готовить, она изначально пригодна для гонок даже по высочайшим стандартам скоростных автомобильных соревнований. При этом извилистая и хитрая городская трасса считается одним из самых сложных этапов мирового Гран–при. Но это привлекает зрителей и телевизионные компании, и трасса живет вот уже более восьмидесяти лет.</a:t>
            </a:r>
          </a:p>
        </p:txBody>
      </p:sp>
    </p:spTree>
    <p:extLst>
      <p:ext uri="{BB962C8B-B14F-4D97-AF65-F5344CB8AC3E}">
        <p14:creationId xmlns="" xmlns:p14="http://schemas.microsoft.com/office/powerpoint/2010/main" val="141226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На крошечной территории Монако живет более 25 тыс. человек, таким образом, на каждый километр приходиться почти 13 тыс. жителей. Такой плотности населения нет нигде в мире. Монегасков (подданных Монако) насчитывается всего 4.5 тыс. Большинство же населения составляют проживающие здесь постоянно французы. В Монако живут также итальянцы, греки, немцы, англичане, американцы. </a:t>
            </a:r>
          </a:p>
        </p:txBody>
      </p:sp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Население</a:t>
            </a:r>
            <a:endParaRPr lang="ru-RU" dirty="0"/>
          </a:p>
        </p:txBody>
      </p:sp>
      <p:pic>
        <p:nvPicPr>
          <p:cNvPr id="5" name="Содержимое 4" descr="ммммммммммм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299790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свад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200" b="14200"/>
          <a:stretch>
            <a:fillRect/>
          </a:stretch>
        </p:blipFill>
        <p:spPr>
          <a:xfrm>
            <a:off x="955040" y="1524000"/>
            <a:ext cx="3124200" cy="3124200"/>
          </a:xfrm>
        </p:spPr>
      </p:pic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Династия </a:t>
            </a:r>
            <a:r>
              <a:rPr lang="ru-RU" dirty="0" err="1" smtClean="0"/>
              <a:t>гримальди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Содержимое 7" descr="ооооо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86" r="13186"/>
          <a:stretch>
            <a:fillRect/>
          </a:stretch>
        </p:blipFill>
        <p:spPr>
          <a:xfrm>
            <a:off x="4333240" y="1524000"/>
            <a:ext cx="3124200" cy="3124200"/>
          </a:xfrm>
        </p:spPr>
      </p:pic>
    </p:spTree>
    <p:extLst>
      <p:ext uri="{BB962C8B-B14F-4D97-AF65-F5344CB8AC3E}">
        <p14:creationId xmlns="" xmlns:p14="http://schemas.microsoft.com/office/powerpoint/2010/main" val="3110000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66720" y="4378960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17420" y="2332578"/>
            <a:ext cx="6087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73723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Монако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68749" y="3129280"/>
            <a:ext cx="2805251" cy="2479041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Страна </a:t>
            </a:r>
            <a:r>
              <a:rPr lang="ru-RU" dirty="0"/>
              <a:t>является членом таких международных организаций как: ООН (с 1993 года), ОБСЕ, Совет Европы (с 2004 года), Интерпол, ЮНЕСКО, ВОЗ. Главный офис Международной гидрографической организации находится в Монако. Монако имеет 10 дипломатических миссий в Западной Европе и постоянных представителей в ООН и Совете Европы. В 106 городах в 45 странах находятся почётные консульства Монако. 66 стран имеют генеральные консульства, консульства или почётные консульства в Монако.</a:t>
            </a:r>
          </a:p>
          <a:p>
            <a:endParaRPr lang="ru-RU" dirty="0"/>
          </a:p>
        </p:txBody>
      </p:sp>
      <p:pic>
        <p:nvPicPr>
          <p:cNvPr id="5" name="Изображение 4" descr="яяяяяя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20" y="3236688"/>
            <a:ext cx="3291839" cy="23716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0320" y="2103120"/>
            <a:ext cx="58826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err="1"/>
              <a:t>Кня́жество</a:t>
            </a:r>
            <a:r>
              <a:rPr lang="ru-RU" sz="1050" b="1" dirty="0"/>
              <a:t> </a:t>
            </a:r>
            <a:r>
              <a:rPr lang="ru-RU" sz="1050" b="1" dirty="0" err="1"/>
              <a:t>Мона́ко</a:t>
            </a:r>
            <a:r>
              <a:rPr lang="ru-RU" sz="1050" dirty="0"/>
              <a:t> или </a:t>
            </a:r>
            <a:r>
              <a:rPr lang="ru-RU" sz="1050" b="1" dirty="0" err="1"/>
              <a:t>Мона́ко</a:t>
            </a:r>
            <a:r>
              <a:rPr lang="ru-RU" sz="1050" dirty="0"/>
              <a:t> (</a:t>
            </a:r>
            <a:r>
              <a:rPr lang="ru-RU" sz="1050" dirty="0" err="1"/>
              <a:t>фр</a:t>
            </a:r>
            <a:r>
              <a:rPr lang="ru-RU" sz="1050" dirty="0"/>
              <a:t> </a:t>
            </a:r>
            <a:r>
              <a:rPr lang="ru-RU" sz="1050" i="1" dirty="0" err="1"/>
              <a:t>Principauté</a:t>
            </a:r>
            <a:r>
              <a:rPr lang="ru-RU" sz="1050" i="1" dirty="0"/>
              <a:t> </a:t>
            </a:r>
            <a:r>
              <a:rPr lang="ru-RU" sz="1050" i="1" dirty="0" err="1"/>
              <a:t>de</a:t>
            </a:r>
            <a:r>
              <a:rPr lang="ru-RU" sz="1050" i="1" dirty="0"/>
              <a:t> </a:t>
            </a:r>
            <a:r>
              <a:rPr lang="ru-RU" sz="1050" i="1" dirty="0" err="1"/>
              <a:t>Monaco</a:t>
            </a:r>
            <a:r>
              <a:rPr lang="ru-RU" sz="1050" dirty="0"/>
              <a:t>) — карликовое государство ассоциированное с Францией, расположенное на юге Европы на берегу Средиземного моря; на суше граничит с Францией. Является одной из самых маленьких и наиболее густонаселённых стран мира. Княжество широко известно благодаря казино в Монте-Карло, Русскому балету Дягилева и проводимому здесь этапу чемпионата Формулы-1— «Гран-при Монако».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528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96147" y="952500"/>
            <a:ext cx="6400800" cy="685800"/>
          </a:xfrm>
        </p:spPr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4560" y="2245360"/>
            <a:ext cx="4064000" cy="3413760"/>
          </a:xfrm>
        </p:spPr>
        <p:txBody>
          <a:bodyPr>
            <a:noAutofit/>
          </a:bodyPr>
          <a:lstStyle/>
          <a:p>
            <a:r>
              <a:rPr lang="ru-RU" sz="1050" dirty="0"/>
              <a:t>10 июня 1215 генуэзские приверженцы императора (гибеллины) во главе с </a:t>
            </a:r>
            <a:r>
              <a:rPr lang="ru-RU" sz="1050" dirty="0" err="1"/>
              <a:t>Фулько</a:t>
            </a:r>
            <a:r>
              <a:rPr lang="ru-RU" sz="1050" dirty="0"/>
              <a:t> </a:t>
            </a:r>
            <a:r>
              <a:rPr lang="ru-RU" sz="1050" dirty="0" err="1"/>
              <a:t>дель</a:t>
            </a:r>
            <a:r>
              <a:rPr lang="ru-RU" sz="1050" dirty="0"/>
              <a:t> </a:t>
            </a:r>
            <a:r>
              <a:rPr lang="ru-RU" sz="1050" dirty="0" err="1"/>
              <a:t>Казелло</a:t>
            </a:r>
            <a:r>
              <a:rPr lang="ru-RU" sz="1050" dirty="0"/>
              <a:t>, оценив стратегическое значение Монакской скалы и порта, начали сооружать на месте нынешнего княжеского дворца крепость с четырьмя башнями. Замок пришел на смену лежавшему в руинах укреплению мусульман. Передача Монако Генуе была подтверждена в 1220 и 1241 германским императором Фридрихом II (1212–1250) и в 1262 графом Прованса. Чтобы привлечь новых поселенцев, основатели предоставляли им значительные земельные и налоговые льготы. В течение последующих 300 лет Монако служило объектом ожесточенной борьбы между </a:t>
            </a:r>
            <a:r>
              <a:rPr lang="ru-RU" sz="1050" dirty="0" err="1"/>
              <a:t>гибеллинскими</a:t>
            </a:r>
            <a:r>
              <a:rPr lang="ru-RU" sz="1050" dirty="0"/>
              <a:t> родами </a:t>
            </a:r>
            <a:r>
              <a:rPr lang="ru-RU" sz="1050" dirty="0" err="1"/>
              <a:t>Дориа</a:t>
            </a:r>
            <a:r>
              <a:rPr lang="ru-RU" sz="1050" dirty="0"/>
              <a:t> и </a:t>
            </a:r>
            <a:r>
              <a:rPr lang="ru-RU" sz="1050" dirty="0" err="1"/>
              <a:t>Спинола</a:t>
            </a:r>
            <a:r>
              <a:rPr lang="ru-RU" sz="1050" dirty="0"/>
              <a:t> (сторонниками германских императоров) и гвельфскими семьями </a:t>
            </a:r>
            <a:r>
              <a:rPr lang="ru-RU" sz="1050" dirty="0" err="1"/>
              <a:t>Фиески</a:t>
            </a:r>
            <a:r>
              <a:rPr lang="ru-RU" sz="1050" dirty="0"/>
              <a:t> и </a:t>
            </a:r>
            <a:r>
              <a:rPr lang="ru-RU" sz="1050" dirty="0" err="1"/>
              <a:t>Гримальди</a:t>
            </a:r>
            <a:r>
              <a:rPr lang="ru-RU" sz="1050" dirty="0"/>
              <a:t> (приверженцами пап), переходя из рук в руки. </a:t>
            </a: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5" name="Изображение 4" descr="замок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39" y="2377440"/>
            <a:ext cx="3373119" cy="32816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915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Отто </a:t>
            </a:r>
            <a:r>
              <a:rPr lang="ru-RU" sz="2000" dirty="0" err="1" smtClean="0"/>
              <a:t>Канелла</a:t>
            </a:r>
            <a:r>
              <a:rPr lang="ru-RU" sz="2000" dirty="0"/>
              <a:t> </a:t>
            </a:r>
            <a:r>
              <a:rPr lang="ru-RU" sz="2000" dirty="0" smtClean="0"/>
              <a:t>– основатель рода </a:t>
            </a:r>
            <a:r>
              <a:rPr lang="ru-RU" sz="2000" dirty="0" err="1" smtClean="0"/>
              <a:t>Гримальди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2438400"/>
            <a:ext cx="3220720" cy="304800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Основателем рода </a:t>
            </a:r>
            <a:r>
              <a:rPr lang="ru-RU" dirty="0" err="1"/>
              <a:t>Гримальди</a:t>
            </a:r>
            <a:r>
              <a:rPr lang="ru-RU" dirty="0"/>
              <a:t> считался Отто </a:t>
            </a:r>
            <a:r>
              <a:rPr lang="ru-RU" dirty="0" err="1"/>
              <a:t>Канелла</a:t>
            </a:r>
            <a:r>
              <a:rPr lang="ru-RU" dirty="0"/>
              <a:t>, бывший в 1133 консулом Генуи; его сын получил имя </a:t>
            </a:r>
            <a:r>
              <a:rPr lang="ru-RU" dirty="0" err="1"/>
              <a:t>Гримальди</a:t>
            </a:r>
            <a:r>
              <a:rPr lang="ru-RU" dirty="0"/>
              <a:t>. В 1296, в ходе одной из гражданских войн в Генуэзской республике, гвельфы были изгнаны из Генуи и укрылись в Провансе. Собрав небольшую армию, они, возглавляемые </a:t>
            </a:r>
            <a:r>
              <a:rPr lang="ru-RU" dirty="0" err="1"/>
              <a:t>Франческо</a:t>
            </a:r>
            <a:r>
              <a:rPr lang="ru-RU" dirty="0"/>
              <a:t> </a:t>
            </a:r>
            <a:r>
              <a:rPr lang="ru-RU" dirty="0" err="1"/>
              <a:t>Гримальди</a:t>
            </a:r>
            <a:r>
              <a:rPr lang="ru-RU" dirty="0"/>
              <a:t>, 2 января 1297 завладели крепостью Монако. Согласно летописи, вождь гвельфов переоделся в францисканского монаха и был пропущен в крепость ничего не подозревавшими стражами, после чего открыл ворота вооруженным воинам. </a:t>
            </a:r>
          </a:p>
        </p:txBody>
      </p:sp>
      <p:pic>
        <p:nvPicPr>
          <p:cNvPr id="4" name="Изображение 3" descr="грим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420" y="2346960"/>
            <a:ext cx="2893060" cy="32816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909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Государственное устройство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2438400"/>
            <a:ext cx="3220720" cy="304800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По форме правления Монако — конституционная монархия, с некоторыми вторичными признаками дуализма. Главой государства является князь.</a:t>
            </a:r>
          </a:p>
          <a:p>
            <a:r>
              <a:rPr lang="ru-RU" dirty="0"/>
              <a:t>Государственное устройство страны регулируется конституцией, введённой в действие 17 декабря 1962 года. Конституция, в частности, хоть и провозглашает принцип разделения властей, однако власть князя абсолютна (ничем и никем не может быть ограничена). В 2002 конституция княжества была пересмотрена. Официально были несколько расширены полномочия законодательного органа (Национального совета).</a:t>
            </a:r>
          </a:p>
          <a:p>
            <a:endParaRPr lang="ru-RU" dirty="0"/>
          </a:p>
        </p:txBody>
      </p:sp>
      <p:pic>
        <p:nvPicPr>
          <p:cNvPr id="4" name="Изображение 3" descr="памятник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60" y="2336800"/>
            <a:ext cx="3510280" cy="236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5520" y="4866640"/>
            <a:ext cx="3398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Памятник </a:t>
            </a:r>
            <a:r>
              <a:rPr lang="ru-RU" sz="1000" dirty="0" err="1"/>
              <a:t>Франческо</a:t>
            </a:r>
            <a:r>
              <a:rPr lang="ru-RU" sz="1000" dirty="0"/>
              <a:t> </a:t>
            </a:r>
            <a:r>
              <a:rPr lang="ru-RU" sz="1000" dirty="0" err="1"/>
              <a:t>Гримальди</a:t>
            </a:r>
            <a:r>
              <a:rPr lang="ru-RU" sz="1000" dirty="0"/>
              <a:t> перед Гримальдийским дворцом иллюстрирует сказание о том, что тот овладел Монако в 1297 году хитростью, выдав себя и своих спутников за монахов.</a:t>
            </a:r>
          </a:p>
        </p:txBody>
      </p:sp>
    </p:spTree>
    <p:extLst>
      <p:ext uri="{BB962C8B-B14F-4D97-AF65-F5344CB8AC3E}">
        <p14:creationId xmlns="" xmlns:p14="http://schemas.microsoft.com/office/powerpoint/2010/main" val="95770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Географическое положение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41520" y="2418080"/>
            <a:ext cx="3230880" cy="304800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Вся территория государства по сути один сплошной город, состоящий из нескольких районов. Монако</a:t>
            </a:r>
            <a:r>
              <a:rPr lang="ru-RU" b="1" dirty="0"/>
              <a:t> </a:t>
            </a:r>
            <a:r>
              <a:rPr lang="ru-RU" dirty="0"/>
              <a:t>расположено на юге Западной Европы на побережье Средиземного моря близ французского Лазурного берега (или Французской Ривьеры) в 18 км. К северу-востоку от Ниццы. Монако со всех сторон - севера, северо-востока и юго-запада - окружено территорией Франции (департаментом Приморские Альпы – </a:t>
            </a:r>
            <a:r>
              <a:rPr lang="ru-RU" i="1" dirty="0" err="1"/>
              <a:t>Alpes-Maritime</a:t>
            </a:r>
            <a:r>
              <a:rPr lang="ru-RU" dirty="0"/>
              <a:t>) Высшая точка страны - скала </a:t>
            </a:r>
            <a:r>
              <a:rPr lang="ru-RU" dirty="0" err="1"/>
              <a:t>Мон-Агель</a:t>
            </a:r>
            <a:r>
              <a:rPr lang="ru-RU" dirty="0"/>
              <a:t> (140 м).</a:t>
            </a:r>
          </a:p>
        </p:txBody>
      </p:sp>
      <p:pic>
        <p:nvPicPr>
          <p:cNvPr id="4" name="Изображение 3" descr="море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84121"/>
            <a:ext cx="3779520" cy="29819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032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2438400"/>
            <a:ext cx="3251200" cy="304800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 На территории страны преобладает субтропический средиземноморский тип климата. Приморские Альпы защищают Монако от холодных северных ветров, а летние морские бризы смягчают жару. Самым холодным месяцем является январь, дневные температуры в это время поднимаются до 13 градусов тепла, а ночные опускаются до +9 градусов. В августе днём отмечается около +27 градусов, ночью - 23 градуса тепла. В среднем за год здесь выпадает 1300 мм осадков. Максимум их приходится на осенне-зимний сезон. </a:t>
            </a:r>
          </a:p>
        </p:txBody>
      </p:sp>
      <p:pic>
        <p:nvPicPr>
          <p:cNvPr id="4" name="Изображение 3" descr="гор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438400"/>
            <a:ext cx="3606800" cy="25738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936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792480" y="2174240"/>
            <a:ext cx="3098800" cy="2905760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Важная отрасль </a:t>
            </a:r>
            <a:r>
              <a:rPr lang="ru-RU" b="1" dirty="0"/>
              <a:t>экономики Монако</a:t>
            </a:r>
            <a:r>
              <a:rPr lang="ru-RU" dirty="0"/>
              <a:t> и главный источник доходов в государственную казну - туристический бизнес. С этой точки зрения Монако представляет собой огромный гостиничный комплекс, имеющий свыше 2500 номеров в отелях, подавляющее большинство которых классифицированы как "</a:t>
            </a:r>
            <a:r>
              <a:rPr lang="ru-RU" dirty="0" err="1"/>
              <a:t>четырехзвездочные</a:t>
            </a:r>
            <a:r>
              <a:rPr lang="ru-RU" dirty="0"/>
              <a:t>" (высшая категория по здешней классификации).</a:t>
            </a:r>
          </a:p>
          <a:p>
            <a:r>
              <a:rPr lang="ru-RU" dirty="0"/>
              <a:t>Каждый год княжество посещает 4 миллиона иностранцев, из которых 600 тысяч - туристы, приезжающие сюда на несколько дней. Каждый пятый турист в </a:t>
            </a:r>
            <a:r>
              <a:rPr lang="ru-RU" b="1" dirty="0"/>
              <a:t>Монако</a:t>
            </a:r>
            <a:r>
              <a:rPr lang="ru-RU" dirty="0"/>
              <a:t> - итальянец, 16% составляют французы, 11- американцы, 8 - англичане и 6% - немцы. Иностранных туристов обслуживает 18% всего работоспособного населения княжества.</a:t>
            </a:r>
          </a:p>
          <a:p>
            <a:endParaRPr lang="ru-RU" dirty="0"/>
          </a:p>
        </p:txBody>
      </p:sp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5140960" y="2265680"/>
            <a:ext cx="3124200" cy="281432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У </a:t>
            </a:r>
            <a:r>
              <a:rPr lang="ru-RU" b="1" dirty="0"/>
              <a:t>Монако</a:t>
            </a:r>
            <a:r>
              <a:rPr lang="ru-RU" dirty="0"/>
              <a:t> добрая репутация - здешние банки славятся умением избежать любой утечки информации о вкладах. Полиция постоянно жалуется, что у нее нет никакой возможности заполучить необходимые для следствия сведения о клиентах. В качестве своеобразного противовеса неприступности банков в княжестве введено очень строгое законодательство в целях борьбы с отмыванием денег - виновного могут осудить на срок до десяти лет с конфискацией средств на счетах. Заключено также специальное соглашение с Францией об обмене информацией и совместной борьбе против "грязных" денег.</a:t>
            </a:r>
          </a:p>
        </p:txBody>
      </p:sp>
      <p:pic>
        <p:nvPicPr>
          <p:cNvPr id="5" name="Изображение 4" descr="евро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20" y="2679553"/>
            <a:ext cx="1412240" cy="14391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248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Ввиду очень либеральной системы налогообложения в Монако разместились штаб-квартиры многих иностранных фирм. Имеются предприятия пищевой и лёткой промышленности, производство фаянса и майолики, изготовление сувениров.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Но особая статья доходов – это построенное в Монте-Карло в конце XIX веке здание казино – одно из самых красивых в мире среди всех подобных сооружений.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Конечно, на сегодняшний день игорный бизнес в Монако представлен огромным </a:t>
            </a:r>
            <a:r>
              <a:rPr lang="ru-RU" dirty="0" err="1"/>
              <a:t>количествои</a:t>
            </a:r>
            <a:r>
              <a:rPr lang="ru-RU" dirty="0"/>
              <a:t> подобных заведений, но это здание стоит особняком, ибо в первую очередь это архитектурный шедевр и культурное достояние княжества</a:t>
            </a:r>
          </a:p>
        </p:txBody>
      </p:sp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Монте-Карло</a:t>
            </a:r>
            <a:endParaRPr lang="ru-RU" dirty="0"/>
          </a:p>
        </p:txBody>
      </p:sp>
      <p:pic>
        <p:nvPicPr>
          <p:cNvPr id="5" name="Содержимое 4" descr="казино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56" r="16656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613220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ная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Модная.thmx</Template>
  <TotalTime>689</TotalTime>
  <Words>870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Модная</vt:lpstr>
      <vt:lpstr>Презентация </vt:lpstr>
      <vt:lpstr>Монако</vt:lpstr>
      <vt:lpstr>История</vt:lpstr>
      <vt:lpstr>Отто Канелла – основатель рода Гримальди</vt:lpstr>
      <vt:lpstr>Государственное устройство</vt:lpstr>
      <vt:lpstr>Географическое положение</vt:lpstr>
      <vt:lpstr>Климат</vt:lpstr>
      <vt:lpstr>Экономика</vt:lpstr>
      <vt:lpstr>Монте-Карло</vt:lpstr>
      <vt:lpstr>Формула-1</vt:lpstr>
      <vt:lpstr>Население</vt:lpstr>
      <vt:lpstr>Династия гримальди 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географии</dc:title>
  <dc:creator>apple</dc:creator>
  <cp:lastModifiedBy>Фарида Мирзагитовна</cp:lastModifiedBy>
  <cp:revision>18</cp:revision>
  <dcterms:created xsi:type="dcterms:W3CDTF">2012-03-15T06:42:54Z</dcterms:created>
  <dcterms:modified xsi:type="dcterms:W3CDTF">2012-10-15T05:56:42Z</dcterms:modified>
</cp:coreProperties>
</file>